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hyperlink" Target="https://www.speechtech.cz/speechtech-text-to-speech/speechtech-tts-online-demo/#Iva210" TargetMode="External"/><Relationship Id="rId4" Type="http://schemas.openxmlformats.org/officeDocument/2006/relationships/hyperlink" Target="https://cs.wikipedia.org/wiki/Mot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smtClean="0"/>
              <a:t>Hra s kódy, bity a byty</a:t>
            </a:r>
            <a:r>
              <a:rPr lang="cs-CZ" sz="8000" smtClean="0"/>
              <a:t> </a:t>
            </a:r>
            <a:r>
              <a:rPr lang="cs-CZ" smtClean="0"/>
              <a:t/>
            </a:r>
            <a:br>
              <a:rPr lang="cs-CZ" smtClean="0"/>
            </a:br>
            <a:r>
              <a:rPr lang="cs-CZ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  <a:endParaRPr lang="cs-CZ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mtClean="0"/>
              <a:t>Zde napište jméno a příjmení autora - třída IT1 - školní rok 2020 / 21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a programátorskou kalkulačku k doplnění následující tabulky.</a:t>
            </a:r>
          </a:p>
          <a:p>
            <a:r>
              <a:rPr lang="cs-CZ" sz="1400" smtClean="0"/>
              <a:t>Pozorně také ovšem nastavte správnou znakovou sadu! </a:t>
            </a:r>
            <a:endParaRPr lang="cs-CZ" sz="140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96150"/>
              </p:ext>
            </p:extLst>
          </p:nvPr>
        </p:nvGraphicFramePr>
        <p:xfrm>
          <a:off x="573581" y="3246732"/>
          <a:ext cx="10947860" cy="325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Znaková sada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BIN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DEC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HEX kód</a:t>
                      </a:r>
                      <a:endParaRPr lang="cs-CZ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'</a:t>
                      </a:r>
                    </a:p>
                    <a:p>
                      <a:pPr algn="ctr"/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DOS:</a:t>
                      </a:r>
                      <a:r>
                        <a:rPr lang="cs-CZ" baseline="0" smtClean="0"/>
                        <a:t> </a:t>
                      </a:r>
                      <a:br>
                        <a:rPr lang="cs-CZ" baseline="0" smtClean="0"/>
                      </a:br>
                      <a:r>
                        <a:rPr lang="cs-CZ" baseline="0" smtClean="0"/>
                        <a:t>Spojené státy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0010 0111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0x27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î</a:t>
                      </a:r>
                    </a:p>
                    <a:p>
                      <a:pPr algn="ctr"/>
                      <a:endParaRPr lang="cs-CZ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Windows: </a:t>
                      </a:r>
                      <a:br>
                        <a:rPr lang="cs-CZ" smtClean="0"/>
                      </a:br>
                      <a:r>
                        <a:rPr lang="cs-CZ" smtClean="0"/>
                        <a:t>Střední Evropa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11101110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238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0xEE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j-lt"/>
                        </a:rPr>
                        <a:t>/</a:t>
                      </a:r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700" b="1" dirty="0" smtClean="0"/>
                        <a:t>0010001000010101</a:t>
                      </a:r>
                      <a:endParaRPr lang="cs-CZ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8725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dirty="0" smtClean="0">
                          <a:solidFill>
                            <a:srgbClr val="FF0000"/>
                          </a:solidFill>
                        </a:rPr>
                        <a:t>2215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Ž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0001 0111 1101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381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0x17D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/>
              <a:t>Dešifrujte pomocí čtečky QR kód…</a:t>
            </a:r>
            <a:endParaRPr lang="cs-CZ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smtClean="0"/>
              <a:t>… a sem přepište jeho obsah </a:t>
            </a:r>
            <a:endParaRPr lang="cs-CZ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Přečtěte si pozorně pokyny ke každému úkolu.</a:t>
            </a:r>
          </a:p>
          <a:p>
            <a:r>
              <a:rPr lang="cs-CZ" dirty="0" smtClean="0"/>
              <a:t>Prohlédněte si vzorová řešení i přiložená videa.</a:t>
            </a:r>
          </a:p>
          <a:p>
            <a:r>
              <a:rPr lang="cs-CZ" dirty="0" smtClean="0"/>
              <a:t>Buďte pečliví a svá řešení si raději 2x zkontrolujte.</a:t>
            </a:r>
          </a:p>
          <a:p>
            <a:r>
              <a:rPr lang="cs-CZ" dirty="0" smtClean="0"/>
              <a:t>Neváhej požádat o radu!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Převody mezi číselnými soustavami </a:t>
            </a:r>
            <a:endParaRPr lang="cs-CZ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77429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smtClean="0"/>
                        <a:t> - binary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smtClean="0"/>
                        <a:t> - ?</a:t>
                      </a:r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10011110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236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158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9E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10101101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255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173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AD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11111010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372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250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FA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Převody mezi číselnými soustavami - </a:t>
            </a:r>
            <a:r>
              <a:rPr lang="cs-CZ" smtClean="0">
                <a:solidFill>
                  <a:srgbClr val="FFFF00"/>
                </a:solidFill>
              </a:rPr>
              <a:t>důkaz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13" y="2662382"/>
            <a:ext cx="3059430" cy="40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libovolný generátor QR kódu (např. </a:t>
            </a:r>
            <a:r>
              <a:rPr lang="cs-CZ" sz="1400">
                <a:hlinkClick r:id="rId2"/>
              </a:rPr>
              <a:t>https://www.qr-code-generator.com/</a:t>
            </a:r>
            <a:r>
              <a:rPr lang="cs-CZ" sz="1400"/>
              <a:t>) </a:t>
            </a:r>
            <a:endParaRPr lang="cs-CZ" sz="1400" smtClean="0"/>
          </a:p>
          <a:p>
            <a:r>
              <a:rPr lang="cs-CZ" sz="1400" smtClean="0"/>
              <a:t>a </a:t>
            </a:r>
            <a:r>
              <a:rPr lang="cs-CZ" sz="1400"/>
              <a:t>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Osobní vizitka - VCARD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koníčky - Text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URL oblíbené webové stránky</a:t>
            </a:r>
            <a:endParaRPr lang="cs-CZ"/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mtClean="0"/>
              <a:t>Uvádějte jen údaje,</a:t>
            </a:r>
          </a:p>
          <a:p>
            <a:pPr algn="ctr"/>
            <a:r>
              <a:rPr lang="cs-CZ" smtClean="0"/>
              <a:t>které chcete uveřejnit!</a:t>
            </a:r>
            <a:endParaRPr lang="cs-CZ"/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3585482"/>
            <a:ext cx="2774175" cy="2632190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08" y="3501858"/>
            <a:ext cx="2909801" cy="2715814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29" y="3401129"/>
            <a:ext cx="2887225" cy="30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Vypočtěte následující příklad a utajte všechny jeho číselné parametry v čárovém kódu </a:t>
            </a:r>
            <a:br>
              <a:rPr lang="cs-CZ" sz="1400" smtClean="0"/>
            </a:br>
            <a:r>
              <a:rPr lang="cs-CZ" sz="1400" b="1" smtClean="0">
                <a:solidFill>
                  <a:srgbClr val="FFC000"/>
                </a:solidFill>
              </a:rPr>
              <a:t>EAN-13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smtClean="0"/>
              <a:t>. </a:t>
            </a:r>
          </a:p>
          <a:p>
            <a:r>
              <a:rPr lang="cs-CZ" sz="1400" smtClean="0"/>
              <a:t>Všechny údaje zaokrouhlujte na celá čísla a pro účely daného čárového kódu je </a:t>
            </a:r>
            <a:r>
              <a:rPr lang="cs-CZ" sz="1400" smtClean="0">
                <a:solidFill>
                  <a:srgbClr val="FFC000"/>
                </a:solidFill>
              </a:rPr>
              <a:t>zleva doplňte nulami</a:t>
            </a:r>
            <a:r>
              <a:rPr lang="cs-CZ" sz="1400" smtClean="0"/>
              <a:t>.</a:t>
            </a:r>
          </a:p>
          <a:p>
            <a:r>
              <a:rPr lang="cs-CZ" sz="1400" smtClean="0"/>
              <a:t>K dekódování i zakódování čárového kódu využijte vhodný </a:t>
            </a:r>
            <a:r>
              <a:rPr lang="cs-CZ" sz="1400" b="1" smtClean="0">
                <a:solidFill>
                  <a:srgbClr val="FFC000"/>
                </a:solidFill>
              </a:rPr>
              <a:t>barcode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reader</a:t>
            </a:r>
            <a:r>
              <a:rPr lang="cs-CZ" sz="1400" smtClean="0"/>
              <a:t> / </a:t>
            </a:r>
            <a:r>
              <a:rPr lang="cs-CZ" sz="1400" b="1" smtClean="0">
                <a:solidFill>
                  <a:srgbClr val="FFC000"/>
                </a:solidFill>
              </a:rPr>
              <a:t>generator</a:t>
            </a:r>
            <a:r>
              <a:rPr lang="cs-CZ" sz="1400" smtClean="0"/>
              <a:t> na Internetu.</a:t>
            </a:r>
          </a:p>
          <a:p>
            <a:r>
              <a:rPr lang="cs-CZ" sz="1400"/>
              <a:t>Průměrnou rychlost download na svém počítači můžete zjistit např. zde: </a:t>
            </a:r>
            <a:endParaRPr lang="cs-CZ" sz="1400" smtClean="0"/>
          </a:p>
          <a:p>
            <a:r>
              <a:rPr lang="cs-CZ" sz="1400" smtClean="0">
                <a:hlinkClick r:id="rId2"/>
              </a:rPr>
              <a:t>https</a:t>
            </a:r>
            <a:r>
              <a:rPr lang="cs-CZ" sz="1400">
                <a:hlinkClick r:id="rId2"/>
              </a:rPr>
              <a:t>://www.mojeip.cz/mereni-rychlosti-internetu</a:t>
            </a:r>
            <a:r>
              <a:rPr lang="cs-CZ" sz="1400" smtClean="0">
                <a:hlinkClick r:id="rId2"/>
              </a:rPr>
              <a:t>/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(nezapomeňte si nastavit správnou jednotku!)</a:t>
            </a:r>
            <a:endParaRPr lang="cs-CZ" sz="1400" b="1">
              <a:solidFill>
                <a:srgbClr val="FFC000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Download  souboru video.mkv o velikosti 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B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by na mém domácím počítači při zjištěné rychlosti  internetu 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Kb/s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proběhl  v čase</a:t>
            </a:r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sekund</a:t>
            </a:r>
            <a:endParaRPr lang="cs-CZ" b="1">
              <a:solidFill>
                <a:srgbClr val="FFC000"/>
              </a:solidFill>
            </a:endParaRP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635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ovéPole 4"/>
          <p:cNvSpPr txBox="1"/>
          <p:nvPr/>
        </p:nvSpPr>
        <p:spPr>
          <a:xfrm>
            <a:off x="6448424" y="3727191"/>
            <a:ext cx="16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6020147962</a:t>
            </a:r>
            <a:r>
              <a:rPr lang="cs-CZ" dirty="0" smtClean="0">
                <a:solidFill>
                  <a:srgbClr val="FF0000"/>
                </a:solidFill>
              </a:rPr>
              <a:t>3</a:t>
            </a:r>
            <a:endParaRPr lang="cs-CZ" dirty="0">
              <a:solidFill>
                <a:srgbClr val="FF0000"/>
              </a:solidFill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96" y="4496759"/>
            <a:ext cx="2152650" cy="9525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12" y="5635332"/>
            <a:ext cx="2152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Morseově abecedě. </a:t>
            </a:r>
          </a:p>
          <a:p>
            <a:r>
              <a:rPr lang="cs-CZ" sz="1400" smtClean="0"/>
              <a:t>Zapište správně své křestní jméno (bez české diakritiky) pomocí morseovky.</a:t>
            </a:r>
          </a:p>
          <a:p>
            <a:r>
              <a:rPr lang="cs-CZ" sz="1400" smtClean="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křestní jméno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Filip</a:t>
            </a:r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Zápis pomocí morseovky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6567055" y="4433239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..-. .. .-.. .. .--.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</a:t>
            </a:r>
            <a:endParaRPr lang="cs-CZ"/>
          </a:p>
        </p:txBody>
      </p:sp>
      <p:pic>
        <p:nvPicPr>
          <p:cNvPr id="6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2884" y="5328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</a:t>
            </a:r>
            <a:r>
              <a:rPr lang="cs-CZ" smtClean="0"/>
              <a:t>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Najděte si na Wikipedii informace o Braillově slepeckém písmu. </a:t>
            </a:r>
          </a:p>
          <a:p>
            <a:r>
              <a:rPr lang="cs-CZ" sz="1400" dirty="0" smtClean="0"/>
              <a:t>Zvolte si nějaké oblíbené </a:t>
            </a:r>
            <a:r>
              <a:rPr lang="cs-CZ" sz="1400" b="1" dirty="0" smtClean="0">
                <a:hlinkClick r:id="rId4"/>
              </a:rPr>
              <a:t>motto</a:t>
            </a:r>
            <a:r>
              <a:rPr lang="cs-CZ" sz="1400" dirty="0" smtClean="0"/>
              <a:t> (např. "</a:t>
            </a:r>
            <a:r>
              <a:rPr lang="cs-CZ" sz="1400" i="1" dirty="0" smtClean="0"/>
              <a:t>Život </a:t>
            </a:r>
            <a:r>
              <a:rPr lang="cs-CZ" sz="1400" i="1" dirty="0"/>
              <a:t>je skvělý, musíš ho jen </a:t>
            </a:r>
            <a:r>
              <a:rPr lang="cs-CZ" sz="1400" i="1" dirty="0" smtClean="0"/>
              <a:t>pochopit"</a:t>
            </a:r>
            <a:r>
              <a:rPr lang="cs-CZ" sz="1400" dirty="0" smtClean="0"/>
              <a:t>) a pomocí libovolného internetového generátoru ho převeďte do grafické podoby Braillova slepeckého písma.</a:t>
            </a:r>
          </a:p>
          <a:p>
            <a:r>
              <a:rPr lang="cs-CZ" sz="1400" dirty="0" smtClean="0"/>
              <a:t>Poté použijte některý z online konvertorů českého textu na řeč (např. </a:t>
            </a:r>
            <a:r>
              <a:rPr lang="cs-CZ" sz="1400" dirty="0" err="1" smtClean="0">
                <a:hlinkClick r:id="rId5"/>
              </a:rPr>
              <a:t>SpeechTech</a:t>
            </a:r>
            <a:r>
              <a:rPr lang="cs-CZ" sz="1400" dirty="0" smtClean="0">
                <a:hlinkClick r:id="rId5"/>
              </a:rPr>
              <a:t> </a:t>
            </a:r>
            <a:r>
              <a:rPr lang="cs-CZ" sz="1400" dirty="0" err="1" smtClean="0">
                <a:hlinkClick r:id="rId5"/>
              </a:rPr>
              <a:t>TTSOnline</a:t>
            </a:r>
            <a:r>
              <a:rPr lang="cs-CZ" sz="1400" dirty="0" smtClean="0">
                <a:hlinkClick r:id="rId5"/>
              </a:rPr>
              <a:t> Demo</a:t>
            </a:r>
            <a:r>
              <a:rPr lang="cs-CZ" sz="1400" dirty="0" smtClean="0"/>
              <a:t>) a vytvořte pomocí něj zvukový záznam svého motta.</a:t>
            </a:r>
            <a:endParaRPr lang="cs-CZ" sz="1400" dirty="0"/>
          </a:p>
        </p:txBody>
      </p:sp>
      <p:sp>
        <p:nvSpPr>
          <p:cNvPr id="3" name="TextovéPole 2"/>
          <p:cNvSpPr txBox="1"/>
          <p:nvPr/>
        </p:nvSpPr>
        <p:spPr>
          <a:xfrm>
            <a:off x="922712" y="3947051"/>
            <a:ext cx="306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⠠⠥⠎⠏⠑⠝⠉⠊⠊⠑⠝⠝⠊⠍⠑⠝⠞⠑⠝⠉⠊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10106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Zvukový záznam motta</a:t>
            </a:r>
            <a:endParaRPr lang="cs-CZ" dirty="0"/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Použijte program Mapa znaků ve Windows k vyřešení následujících úkolů. Nahraďte vložené obrázky skutečnými znaky.</a:t>
            </a:r>
          </a:p>
          <a:p>
            <a:r>
              <a:rPr lang="cs-CZ" sz="1400" smtClean="0"/>
              <a:t>Pro výpis znaků použijte font Arial.</a:t>
            </a:r>
            <a:endParaRPr lang="cs-CZ" sz="1400"/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Matematický zápis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Grafické symboly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Slovo v azbuce (cyrilice)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Cizí měny</a:t>
            </a:r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62" y="3871234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18" y="316878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4634651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81" y="5003984"/>
            <a:ext cx="2383743" cy="762066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5727469" y="3191615"/>
            <a:ext cx="2191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½ × ¾ ≤ √</a:t>
            </a:r>
            <a:r>
              <a:rPr lang="cs-CZ" dirty="0"/>
              <a:t>3 ÷ 2</a:t>
            </a: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5586154" y="3930084"/>
            <a:ext cx="197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dirty="0">
                <a:latin typeface="Arial" panose="020B0604020202020204" pitchFamily="34" charset="0"/>
                <a:cs typeface="Arial" panose="020B0604020202020204" pitchFamily="34" charset="0"/>
              </a:rPr>
              <a:t>ЧЕЛОВЕК</a:t>
            </a:r>
          </a:p>
          <a:p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4770029" y="4651547"/>
            <a:ext cx="26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1 ¥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cs-CZ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1 $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cs-CZ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1 €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cs-CZ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1 £</a:t>
            </a:r>
            <a:endParaRPr lang="cs-CZ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4770029" y="5272747"/>
            <a:ext cx="289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Webdings" panose="05030102010509060703" pitchFamily="18" charset="2"/>
                <a:cs typeface="Arial" panose="020B0604020202020204" pitchFamily="34" charset="0"/>
              </a:rPr>
              <a:t>N L § O ² ¯ </a:t>
            </a:r>
            <a:endParaRPr lang="cs-CZ" dirty="0">
              <a:latin typeface="Webdings" panose="05030102010509060703" pitchFamily="18" charset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purl.org/dc/dcmitype/"/>
    <ds:schemaRef ds:uri="http://schemas.microsoft.com/office/2006/documentManagement/types"/>
    <ds:schemaRef ds:uri="http://www.w3.org/XML/1998/namespace"/>
    <ds:schemaRef ds:uri="e4bb5cbf-8c83-42e4-bd5f-dafa26919686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5db346a-91aa-4991-b16a-9c8655b9be6b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470</TotalTime>
  <Words>556</Words>
  <Application>Microsoft Office PowerPoint</Application>
  <PresentationFormat>Širokoúhlá obrazovka</PresentationFormat>
  <Paragraphs>109</Paragraphs>
  <Slides>10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52</cp:revision>
  <dcterms:created xsi:type="dcterms:W3CDTF">2020-10-06T14:48:28Z</dcterms:created>
  <dcterms:modified xsi:type="dcterms:W3CDTF">2024-10-10T08:19:18Z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